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tif" ContentType="image/tif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81" d="100"/>
          <a:sy n="81" d="100"/>
        </p:scale>
        <p:origin x="-912" y="6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402284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 Juan López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“Escribir una cita aquí”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1606550" y="635000"/>
            <a:ext cx="9779000" cy="591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xfrm>
            <a:off x="6311798" y="9245600"/>
            <a:ext cx="368504" cy="3810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Texto del título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/>
        </p:nvSpPr>
        <p:spPr>
          <a:xfrm>
            <a:off x="1389382" y="50563"/>
            <a:ext cx="9845036" cy="9652473"/>
          </a:xfrm>
          <a:prstGeom prst="ellipse">
            <a:avLst/>
          </a:prstGeom>
          <a:blipFill>
            <a:blip r:embed="rId2">
              <a:alphaModFix amt="5531"/>
            </a:blip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72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35" name="Shape 135"/>
          <p:cNvSpPr/>
          <p:nvPr/>
        </p:nvSpPr>
        <p:spPr>
          <a:xfrm>
            <a:off x="8277173" y="738431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B</a:t>
            </a:r>
          </a:p>
        </p:txBody>
      </p:sp>
      <p:sp>
        <p:nvSpPr>
          <p:cNvPr id="136" name="Shape 136"/>
          <p:cNvSpPr/>
          <p:nvPr/>
        </p:nvSpPr>
        <p:spPr>
          <a:xfrm>
            <a:off x="9673077" y="2015657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D</a:t>
            </a:r>
          </a:p>
        </p:txBody>
      </p:sp>
      <p:sp>
        <p:nvSpPr>
          <p:cNvPr id="137" name="Shape 137"/>
          <p:cNvSpPr/>
          <p:nvPr/>
        </p:nvSpPr>
        <p:spPr>
          <a:xfrm>
            <a:off x="10185795" y="2965665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E</a:t>
            </a:r>
          </a:p>
        </p:txBody>
      </p:sp>
      <p:sp>
        <p:nvSpPr>
          <p:cNvPr id="138" name="Shape 138"/>
          <p:cNvSpPr/>
          <p:nvPr/>
        </p:nvSpPr>
        <p:spPr>
          <a:xfrm>
            <a:off x="10444845" y="400183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F</a:t>
            </a:r>
          </a:p>
        </p:txBody>
      </p:sp>
      <p:sp>
        <p:nvSpPr>
          <p:cNvPr id="139" name="Shape 139"/>
          <p:cNvSpPr/>
          <p:nvPr/>
        </p:nvSpPr>
        <p:spPr>
          <a:xfrm>
            <a:off x="10444845" y="4922152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G</a:t>
            </a:r>
          </a:p>
        </p:txBody>
      </p:sp>
      <p:sp>
        <p:nvSpPr>
          <p:cNvPr id="140" name="Shape 140"/>
          <p:cNvSpPr/>
          <p:nvPr/>
        </p:nvSpPr>
        <p:spPr>
          <a:xfrm>
            <a:off x="10299835" y="583794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H</a:t>
            </a:r>
          </a:p>
        </p:txBody>
      </p:sp>
      <p:sp>
        <p:nvSpPr>
          <p:cNvPr id="141" name="Shape 141"/>
          <p:cNvSpPr/>
          <p:nvPr/>
        </p:nvSpPr>
        <p:spPr>
          <a:xfrm>
            <a:off x="9094385" y="758288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J</a:t>
            </a:r>
          </a:p>
        </p:txBody>
      </p:sp>
      <p:sp>
        <p:nvSpPr>
          <p:cNvPr id="142" name="Shape 142"/>
          <p:cNvSpPr/>
          <p:nvPr/>
        </p:nvSpPr>
        <p:spPr>
          <a:xfrm>
            <a:off x="8277173" y="8174846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K</a:t>
            </a:r>
          </a:p>
        </p:txBody>
      </p:sp>
      <p:sp>
        <p:nvSpPr>
          <p:cNvPr id="143" name="Shape 143"/>
          <p:cNvSpPr/>
          <p:nvPr/>
        </p:nvSpPr>
        <p:spPr>
          <a:xfrm>
            <a:off x="7208387" y="868327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L</a:t>
            </a:r>
          </a:p>
        </p:txBody>
      </p:sp>
      <p:sp>
        <p:nvSpPr>
          <p:cNvPr id="144" name="Shape 144"/>
          <p:cNvSpPr/>
          <p:nvPr/>
        </p:nvSpPr>
        <p:spPr>
          <a:xfrm>
            <a:off x="6139602" y="883267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M</a:t>
            </a:r>
          </a:p>
        </p:txBody>
      </p:sp>
      <p:sp>
        <p:nvSpPr>
          <p:cNvPr id="145" name="Shape 145"/>
          <p:cNvSpPr/>
          <p:nvPr/>
        </p:nvSpPr>
        <p:spPr>
          <a:xfrm>
            <a:off x="4977212" y="8759103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N</a:t>
            </a:r>
          </a:p>
        </p:txBody>
      </p:sp>
      <p:sp>
        <p:nvSpPr>
          <p:cNvPr id="146" name="Shape 146"/>
          <p:cNvSpPr/>
          <p:nvPr/>
        </p:nvSpPr>
        <p:spPr>
          <a:xfrm>
            <a:off x="4002032" y="8439842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Ñ</a:t>
            </a:r>
          </a:p>
        </p:txBody>
      </p:sp>
      <p:sp>
        <p:nvSpPr>
          <p:cNvPr id="147" name="Shape 147"/>
          <p:cNvSpPr/>
          <p:nvPr/>
        </p:nvSpPr>
        <p:spPr>
          <a:xfrm>
            <a:off x="3184821" y="7964853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O</a:t>
            </a:r>
          </a:p>
        </p:txBody>
      </p:sp>
      <p:sp>
        <p:nvSpPr>
          <p:cNvPr id="148" name="Shape 148"/>
          <p:cNvSpPr/>
          <p:nvPr/>
        </p:nvSpPr>
        <p:spPr>
          <a:xfrm>
            <a:off x="2470662" y="7322270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P</a:t>
            </a:r>
          </a:p>
        </p:txBody>
      </p:sp>
      <p:sp>
        <p:nvSpPr>
          <p:cNvPr id="149" name="Shape 149"/>
          <p:cNvSpPr/>
          <p:nvPr/>
        </p:nvSpPr>
        <p:spPr>
          <a:xfrm>
            <a:off x="1979370" y="657061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Q</a:t>
            </a:r>
          </a:p>
        </p:txBody>
      </p:sp>
      <p:sp>
        <p:nvSpPr>
          <p:cNvPr id="150" name="Shape 150"/>
          <p:cNvSpPr/>
          <p:nvPr/>
        </p:nvSpPr>
        <p:spPr>
          <a:xfrm>
            <a:off x="1624444" y="583794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151" name="Shape 151"/>
          <p:cNvSpPr/>
          <p:nvPr/>
        </p:nvSpPr>
        <p:spPr>
          <a:xfrm>
            <a:off x="1479434" y="4922152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S</a:t>
            </a:r>
          </a:p>
        </p:txBody>
      </p:sp>
      <p:sp>
        <p:nvSpPr>
          <p:cNvPr id="152" name="Shape 152"/>
          <p:cNvSpPr/>
          <p:nvPr/>
        </p:nvSpPr>
        <p:spPr>
          <a:xfrm>
            <a:off x="1479434" y="400183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153" name="Shape 153"/>
          <p:cNvSpPr/>
          <p:nvPr/>
        </p:nvSpPr>
        <p:spPr>
          <a:xfrm>
            <a:off x="1624444" y="308152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U</a:t>
            </a:r>
          </a:p>
        </p:txBody>
      </p:sp>
      <p:sp>
        <p:nvSpPr>
          <p:cNvPr id="154" name="Shape 154"/>
          <p:cNvSpPr/>
          <p:nvPr/>
        </p:nvSpPr>
        <p:spPr>
          <a:xfrm>
            <a:off x="2093410" y="215510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V</a:t>
            </a:r>
          </a:p>
        </p:txBody>
      </p:sp>
      <p:sp>
        <p:nvSpPr>
          <p:cNvPr id="155" name="Shape 155"/>
          <p:cNvSpPr/>
          <p:nvPr/>
        </p:nvSpPr>
        <p:spPr>
          <a:xfrm>
            <a:off x="2981053" y="1276229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W</a:t>
            </a:r>
          </a:p>
        </p:txBody>
      </p:sp>
      <p:sp>
        <p:nvSpPr>
          <p:cNvPr id="156" name="Shape 156"/>
          <p:cNvSpPr/>
          <p:nvPr/>
        </p:nvSpPr>
        <p:spPr>
          <a:xfrm>
            <a:off x="3788364" y="738431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X</a:t>
            </a:r>
          </a:p>
        </p:txBody>
      </p:sp>
      <p:sp>
        <p:nvSpPr>
          <p:cNvPr id="157" name="Shape 157"/>
          <p:cNvSpPr/>
          <p:nvPr/>
        </p:nvSpPr>
        <p:spPr>
          <a:xfrm>
            <a:off x="4778726" y="26505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Y</a:t>
            </a:r>
          </a:p>
        </p:txBody>
      </p:sp>
      <p:sp>
        <p:nvSpPr>
          <p:cNvPr id="158" name="Shape 158"/>
          <p:cNvSpPr/>
          <p:nvPr/>
        </p:nvSpPr>
        <p:spPr>
          <a:xfrm flipV="1">
            <a:off x="6502399" y="1038952"/>
            <a:ext cx="1" cy="7675696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59" name="Shape 159"/>
          <p:cNvSpPr/>
          <p:nvPr/>
        </p:nvSpPr>
        <p:spPr>
          <a:xfrm>
            <a:off x="1430287" y="4876800"/>
            <a:ext cx="9763226" cy="0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0" name="Shape 160"/>
          <p:cNvSpPr/>
          <p:nvPr/>
        </p:nvSpPr>
        <p:spPr>
          <a:xfrm flipV="1">
            <a:off x="3043121" y="1566368"/>
            <a:ext cx="6918558" cy="6620864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1" name="Shape 161"/>
          <p:cNvSpPr/>
          <p:nvPr/>
        </p:nvSpPr>
        <p:spPr>
          <a:xfrm flipH="1" flipV="1">
            <a:off x="2585099" y="1668584"/>
            <a:ext cx="7479676" cy="6105136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2" name="Shape 162"/>
          <p:cNvSpPr/>
          <p:nvPr/>
        </p:nvSpPr>
        <p:spPr>
          <a:xfrm rot="17047436">
            <a:off x="6329078" y="1729138"/>
            <a:ext cx="1705303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/>
          </a:p>
        </p:txBody>
      </p:sp>
      <p:sp>
        <p:nvSpPr>
          <p:cNvPr id="163" name="Shape 163"/>
          <p:cNvSpPr/>
          <p:nvPr/>
        </p:nvSpPr>
        <p:spPr>
          <a:xfrm rot="18067436">
            <a:off x="7142463" y="2020519"/>
            <a:ext cx="1823565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/>
          </a:p>
        </p:txBody>
      </p:sp>
      <p:sp>
        <p:nvSpPr>
          <p:cNvPr id="164" name="Shape 164"/>
          <p:cNvSpPr/>
          <p:nvPr/>
        </p:nvSpPr>
        <p:spPr>
          <a:xfrm rot="18907436">
            <a:off x="7738388" y="2425552"/>
            <a:ext cx="1757520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900"/>
            </a:pPr>
            <a:endParaRPr/>
          </a:p>
        </p:txBody>
      </p:sp>
      <p:sp>
        <p:nvSpPr>
          <p:cNvPr id="165" name="Shape 165"/>
          <p:cNvSpPr/>
          <p:nvPr/>
        </p:nvSpPr>
        <p:spPr>
          <a:xfrm rot="19480137">
            <a:off x="8093012" y="3063299"/>
            <a:ext cx="1669830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900"/>
            </a:pPr>
            <a:endParaRPr/>
          </a:p>
        </p:txBody>
      </p:sp>
      <p:sp>
        <p:nvSpPr>
          <p:cNvPr id="166" name="Shape 166"/>
          <p:cNvSpPr/>
          <p:nvPr/>
        </p:nvSpPr>
        <p:spPr>
          <a:xfrm rot="20260137">
            <a:off x="8364480" y="3650269"/>
            <a:ext cx="1770064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900"/>
            </a:pPr>
            <a:endParaRPr/>
          </a:p>
        </p:txBody>
      </p:sp>
      <p:sp>
        <p:nvSpPr>
          <p:cNvPr id="167" name="Shape 167"/>
          <p:cNvSpPr/>
          <p:nvPr/>
        </p:nvSpPr>
        <p:spPr>
          <a:xfrm>
            <a:off x="4911628" y="3292399"/>
            <a:ext cx="3239856" cy="3168801"/>
          </a:xfrm>
          <a:prstGeom prst="ellips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8" name="Shape 168"/>
          <p:cNvSpPr/>
          <p:nvPr/>
        </p:nvSpPr>
        <p:spPr>
          <a:xfrm>
            <a:off x="5867400" y="4241800"/>
            <a:ext cx="1270000" cy="1270000"/>
          </a:xfrm>
          <a:prstGeom prst="ellips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169" name="Shape 169"/>
          <p:cNvSpPr/>
          <p:nvPr/>
        </p:nvSpPr>
        <p:spPr>
          <a:xfrm rot="21220137">
            <a:off x="8564509" y="4359219"/>
            <a:ext cx="1770065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900"/>
            </a:pPr>
            <a:endParaRPr/>
          </a:p>
        </p:txBody>
      </p:sp>
      <p:sp>
        <p:nvSpPr>
          <p:cNvPr id="170" name="Shape 170"/>
          <p:cNvSpPr/>
          <p:nvPr/>
        </p:nvSpPr>
        <p:spPr>
          <a:xfrm rot="240000">
            <a:off x="8564509" y="4972712"/>
            <a:ext cx="1770065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900"/>
            </a:pPr>
            <a:endParaRPr/>
          </a:p>
        </p:txBody>
      </p:sp>
      <p:sp>
        <p:nvSpPr>
          <p:cNvPr id="171" name="Shape 171"/>
          <p:cNvSpPr/>
          <p:nvPr/>
        </p:nvSpPr>
        <p:spPr>
          <a:xfrm rot="1020000">
            <a:off x="8428745" y="5587750"/>
            <a:ext cx="1770065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900"/>
            </a:pPr>
            <a:endParaRPr/>
          </a:p>
        </p:txBody>
      </p:sp>
      <p:sp>
        <p:nvSpPr>
          <p:cNvPr id="172" name="Shape 172"/>
          <p:cNvSpPr/>
          <p:nvPr/>
        </p:nvSpPr>
        <p:spPr>
          <a:xfrm rot="2100000">
            <a:off x="8154375" y="6264709"/>
            <a:ext cx="1722480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900"/>
            </a:pPr>
            <a:endParaRPr/>
          </a:p>
        </p:txBody>
      </p:sp>
      <p:sp>
        <p:nvSpPr>
          <p:cNvPr id="173" name="Shape 173"/>
          <p:cNvSpPr/>
          <p:nvPr/>
        </p:nvSpPr>
        <p:spPr>
          <a:xfrm rot="2460000">
            <a:off x="7659236" y="6744056"/>
            <a:ext cx="1722480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900"/>
            </a:pPr>
            <a:endParaRPr/>
          </a:p>
        </p:txBody>
      </p:sp>
      <p:sp>
        <p:nvSpPr>
          <p:cNvPr id="174" name="Shape 174"/>
          <p:cNvSpPr/>
          <p:nvPr/>
        </p:nvSpPr>
        <p:spPr>
          <a:xfrm rot="3240000">
            <a:off x="7139879" y="7279309"/>
            <a:ext cx="1678161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800"/>
            </a:pPr>
            <a:endParaRPr/>
          </a:p>
        </p:txBody>
      </p:sp>
      <p:sp>
        <p:nvSpPr>
          <p:cNvPr id="175" name="Shape 175"/>
          <p:cNvSpPr/>
          <p:nvPr/>
        </p:nvSpPr>
        <p:spPr>
          <a:xfrm rot="4440000">
            <a:off x="6440727" y="7652363"/>
            <a:ext cx="1669198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900"/>
            </a:pPr>
            <a:endParaRPr/>
          </a:p>
        </p:txBody>
      </p:sp>
      <p:sp>
        <p:nvSpPr>
          <p:cNvPr id="176" name="Shape 176"/>
          <p:cNvSpPr/>
          <p:nvPr/>
        </p:nvSpPr>
        <p:spPr>
          <a:xfrm rot="16171906">
            <a:off x="5589317" y="7724724"/>
            <a:ext cx="1826167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just">
              <a:defRPr sz="900"/>
            </a:pPr>
            <a:endParaRPr/>
          </a:p>
        </p:txBody>
      </p:sp>
      <p:sp>
        <p:nvSpPr>
          <p:cNvPr id="177" name="Shape 177"/>
          <p:cNvSpPr/>
          <p:nvPr/>
        </p:nvSpPr>
        <p:spPr>
          <a:xfrm rot="17191906">
            <a:off x="4872242" y="7674409"/>
            <a:ext cx="1757573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l">
              <a:defRPr sz="900"/>
            </a:pPr>
            <a:endParaRPr/>
          </a:p>
        </p:txBody>
      </p:sp>
      <p:sp>
        <p:nvSpPr>
          <p:cNvPr id="178" name="Shape 178"/>
          <p:cNvSpPr/>
          <p:nvPr/>
        </p:nvSpPr>
        <p:spPr>
          <a:xfrm rot="17971906">
            <a:off x="4192969" y="7495710"/>
            <a:ext cx="1786384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l">
              <a:defRPr sz="900"/>
            </a:pPr>
            <a:endParaRPr/>
          </a:p>
        </p:txBody>
      </p:sp>
      <p:sp>
        <p:nvSpPr>
          <p:cNvPr id="179" name="Shape 179"/>
          <p:cNvSpPr/>
          <p:nvPr/>
        </p:nvSpPr>
        <p:spPr>
          <a:xfrm rot="18847436">
            <a:off x="3588140" y="7104523"/>
            <a:ext cx="1823565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/>
          </a:p>
        </p:txBody>
      </p:sp>
      <p:sp>
        <p:nvSpPr>
          <p:cNvPr id="180" name="Shape 180"/>
          <p:cNvSpPr/>
          <p:nvPr/>
        </p:nvSpPr>
        <p:spPr>
          <a:xfrm rot="19387436">
            <a:off x="3091432" y="6598302"/>
            <a:ext cx="1855537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/>
          </a:p>
        </p:txBody>
      </p:sp>
      <p:sp>
        <p:nvSpPr>
          <p:cNvPr id="181" name="Shape 181"/>
          <p:cNvSpPr/>
          <p:nvPr/>
        </p:nvSpPr>
        <p:spPr>
          <a:xfrm rot="20047436">
            <a:off x="2706299" y="6152334"/>
            <a:ext cx="1933915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/>
          </a:p>
        </p:txBody>
      </p:sp>
      <p:sp>
        <p:nvSpPr>
          <p:cNvPr id="182" name="Shape 182"/>
          <p:cNvSpPr/>
          <p:nvPr/>
        </p:nvSpPr>
        <p:spPr>
          <a:xfrm rot="20707436">
            <a:off x="2489658" y="5594681"/>
            <a:ext cx="1941328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/>
          </a:p>
        </p:txBody>
      </p:sp>
      <p:sp>
        <p:nvSpPr>
          <p:cNvPr id="183" name="Shape 183"/>
          <p:cNvSpPr/>
          <p:nvPr/>
        </p:nvSpPr>
        <p:spPr>
          <a:xfrm rot="21367436">
            <a:off x="2373187" y="5017545"/>
            <a:ext cx="1941328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/>
          </a:p>
        </p:txBody>
      </p:sp>
      <p:sp>
        <p:nvSpPr>
          <p:cNvPr id="184" name="Shape 184"/>
          <p:cNvSpPr/>
          <p:nvPr/>
        </p:nvSpPr>
        <p:spPr>
          <a:xfrm rot="420000">
            <a:off x="2372928" y="4364197"/>
            <a:ext cx="1941327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/>
          </a:p>
        </p:txBody>
      </p:sp>
      <p:sp>
        <p:nvSpPr>
          <p:cNvPr id="185" name="Shape 185"/>
          <p:cNvSpPr/>
          <p:nvPr/>
        </p:nvSpPr>
        <p:spPr>
          <a:xfrm rot="720000">
            <a:off x="2489658" y="3662969"/>
            <a:ext cx="1941328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/>
          </a:p>
        </p:txBody>
      </p:sp>
      <p:sp>
        <p:nvSpPr>
          <p:cNvPr id="186" name="Shape 186"/>
          <p:cNvSpPr/>
          <p:nvPr/>
        </p:nvSpPr>
        <p:spPr>
          <a:xfrm rot="1620000">
            <a:off x="2709892" y="2982995"/>
            <a:ext cx="2018922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 dirty="0"/>
          </a:p>
        </p:txBody>
      </p:sp>
      <p:sp>
        <p:nvSpPr>
          <p:cNvPr id="187" name="Shape 187"/>
          <p:cNvSpPr/>
          <p:nvPr/>
        </p:nvSpPr>
        <p:spPr>
          <a:xfrm rot="2640000">
            <a:off x="3353163" y="2404821"/>
            <a:ext cx="1901677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/>
          </a:p>
        </p:txBody>
      </p:sp>
      <p:sp>
        <p:nvSpPr>
          <p:cNvPr id="188" name="Shape 188"/>
          <p:cNvSpPr/>
          <p:nvPr/>
        </p:nvSpPr>
        <p:spPr>
          <a:xfrm rot="3300000">
            <a:off x="3966882" y="1982975"/>
            <a:ext cx="1865633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/>
          </a:p>
        </p:txBody>
      </p:sp>
      <p:sp>
        <p:nvSpPr>
          <p:cNvPr id="189" name="Shape 189"/>
          <p:cNvSpPr/>
          <p:nvPr/>
        </p:nvSpPr>
        <p:spPr>
          <a:xfrm>
            <a:off x="9094385" y="1435045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C</a:t>
            </a:r>
          </a:p>
        </p:txBody>
      </p:sp>
      <p:sp>
        <p:nvSpPr>
          <p:cNvPr id="190" name="Shape 190"/>
          <p:cNvSpPr/>
          <p:nvPr/>
        </p:nvSpPr>
        <p:spPr>
          <a:xfrm rot="4140000">
            <a:off x="4674212" y="1650625"/>
            <a:ext cx="1778356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/>
          </a:p>
        </p:txBody>
      </p:sp>
      <p:sp>
        <p:nvSpPr>
          <p:cNvPr id="191" name="Shape 191"/>
          <p:cNvSpPr/>
          <p:nvPr/>
        </p:nvSpPr>
        <p:spPr>
          <a:xfrm rot="5340000">
            <a:off x="5464401" y="1580617"/>
            <a:ext cx="1697207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>
              <a:defRPr sz="800"/>
            </a:pPr>
            <a:endParaRPr/>
          </a:p>
        </p:txBody>
      </p:sp>
      <p:sp>
        <p:nvSpPr>
          <p:cNvPr id="192" name="Shape 192"/>
          <p:cNvSpPr/>
          <p:nvPr/>
        </p:nvSpPr>
        <p:spPr>
          <a:xfrm>
            <a:off x="5968650" y="99045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Z</a:t>
            </a:r>
          </a:p>
        </p:txBody>
      </p:sp>
      <p:sp>
        <p:nvSpPr>
          <p:cNvPr id="193" name="Shape 193"/>
          <p:cNvSpPr/>
          <p:nvPr/>
        </p:nvSpPr>
        <p:spPr>
          <a:xfrm>
            <a:off x="7167902" y="24793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A</a:t>
            </a:r>
          </a:p>
        </p:txBody>
      </p:sp>
      <p:sp>
        <p:nvSpPr>
          <p:cNvPr id="194" name="Shape 194"/>
          <p:cNvSpPr/>
          <p:nvPr/>
        </p:nvSpPr>
        <p:spPr>
          <a:xfrm>
            <a:off x="9763723" y="686108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I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/>
          <p:nvPr/>
        </p:nvSpPr>
        <p:spPr>
          <a:xfrm>
            <a:off x="1389382" y="50563"/>
            <a:ext cx="9845036" cy="9652473"/>
          </a:xfrm>
          <a:prstGeom prst="ellipse">
            <a:avLst/>
          </a:prstGeom>
          <a:blipFill>
            <a:blip r:embed="rId2">
              <a:alphaModFix amt="5531"/>
            </a:blip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72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97" name="Shape 197"/>
          <p:cNvSpPr/>
          <p:nvPr/>
        </p:nvSpPr>
        <p:spPr>
          <a:xfrm>
            <a:off x="8277173" y="738431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B</a:t>
            </a:r>
          </a:p>
        </p:txBody>
      </p:sp>
      <p:sp>
        <p:nvSpPr>
          <p:cNvPr id="198" name="Shape 198"/>
          <p:cNvSpPr/>
          <p:nvPr/>
        </p:nvSpPr>
        <p:spPr>
          <a:xfrm>
            <a:off x="9673077" y="2015657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D</a:t>
            </a:r>
          </a:p>
        </p:txBody>
      </p:sp>
      <p:sp>
        <p:nvSpPr>
          <p:cNvPr id="199" name="Shape 199"/>
          <p:cNvSpPr/>
          <p:nvPr/>
        </p:nvSpPr>
        <p:spPr>
          <a:xfrm>
            <a:off x="10185795" y="2965665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E</a:t>
            </a:r>
          </a:p>
        </p:txBody>
      </p:sp>
      <p:sp>
        <p:nvSpPr>
          <p:cNvPr id="200" name="Shape 200"/>
          <p:cNvSpPr/>
          <p:nvPr/>
        </p:nvSpPr>
        <p:spPr>
          <a:xfrm>
            <a:off x="10444845" y="400183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F</a:t>
            </a:r>
          </a:p>
        </p:txBody>
      </p:sp>
      <p:sp>
        <p:nvSpPr>
          <p:cNvPr id="201" name="Shape 201"/>
          <p:cNvSpPr/>
          <p:nvPr/>
        </p:nvSpPr>
        <p:spPr>
          <a:xfrm>
            <a:off x="10444845" y="4922152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G</a:t>
            </a:r>
          </a:p>
        </p:txBody>
      </p:sp>
      <p:sp>
        <p:nvSpPr>
          <p:cNvPr id="202" name="Shape 202"/>
          <p:cNvSpPr/>
          <p:nvPr/>
        </p:nvSpPr>
        <p:spPr>
          <a:xfrm>
            <a:off x="10299835" y="583794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H</a:t>
            </a:r>
          </a:p>
        </p:txBody>
      </p:sp>
      <p:sp>
        <p:nvSpPr>
          <p:cNvPr id="203" name="Shape 203"/>
          <p:cNvSpPr/>
          <p:nvPr/>
        </p:nvSpPr>
        <p:spPr>
          <a:xfrm>
            <a:off x="9094385" y="758288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J</a:t>
            </a:r>
          </a:p>
        </p:txBody>
      </p:sp>
      <p:sp>
        <p:nvSpPr>
          <p:cNvPr id="204" name="Shape 204"/>
          <p:cNvSpPr/>
          <p:nvPr/>
        </p:nvSpPr>
        <p:spPr>
          <a:xfrm>
            <a:off x="8277173" y="8174846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K</a:t>
            </a:r>
          </a:p>
        </p:txBody>
      </p:sp>
      <p:sp>
        <p:nvSpPr>
          <p:cNvPr id="205" name="Shape 205"/>
          <p:cNvSpPr/>
          <p:nvPr/>
        </p:nvSpPr>
        <p:spPr>
          <a:xfrm>
            <a:off x="7208387" y="868327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L</a:t>
            </a:r>
          </a:p>
        </p:txBody>
      </p:sp>
      <p:sp>
        <p:nvSpPr>
          <p:cNvPr id="206" name="Shape 206"/>
          <p:cNvSpPr/>
          <p:nvPr/>
        </p:nvSpPr>
        <p:spPr>
          <a:xfrm>
            <a:off x="6139602" y="883267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M</a:t>
            </a:r>
          </a:p>
        </p:txBody>
      </p:sp>
      <p:sp>
        <p:nvSpPr>
          <p:cNvPr id="207" name="Shape 207"/>
          <p:cNvSpPr/>
          <p:nvPr/>
        </p:nvSpPr>
        <p:spPr>
          <a:xfrm>
            <a:off x="4977212" y="8759103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N</a:t>
            </a:r>
          </a:p>
        </p:txBody>
      </p:sp>
      <p:sp>
        <p:nvSpPr>
          <p:cNvPr id="208" name="Shape 208"/>
          <p:cNvSpPr/>
          <p:nvPr/>
        </p:nvSpPr>
        <p:spPr>
          <a:xfrm>
            <a:off x="4002032" y="8439842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Ñ</a:t>
            </a:r>
          </a:p>
        </p:txBody>
      </p:sp>
      <p:sp>
        <p:nvSpPr>
          <p:cNvPr id="209" name="Shape 209"/>
          <p:cNvSpPr/>
          <p:nvPr/>
        </p:nvSpPr>
        <p:spPr>
          <a:xfrm>
            <a:off x="3184821" y="7964853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O</a:t>
            </a:r>
          </a:p>
        </p:txBody>
      </p:sp>
      <p:sp>
        <p:nvSpPr>
          <p:cNvPr id="210" name="Shape 210"/>
          <p:cNvSpPr/>
          <p:nvPr/>
        </p:nvSpPr>
        <p:spPr>
          <a:xfrm>
            <a:off x="2470662" y="7322270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P</a:t>
            </a:r>
          </a:p>
        </p:txBody>
      </p:sp>
      <p:sp>
        <p:nvSpPr>
          <p:cNvPr id="211" name="Shape 211"/>
          <p:cNvSpPr/>
          <p:nvPr/>
        </p:nvSpPr>
        <p:spPr>
          <a:xfrm>
            <a:off x="1979370" y="657061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Q</a:t>
            </a:r>
          </a:p>
        </p:txBody>
      </p:sp>
      <p:sp>
        <p:nvSpPr>
          <p:cNvPr id="212" name="Shape 212"/>
          <p:cNvSpPr/>
          <p:nvPr/>
        </p:nvSpPr>
        <p:spPr>
          <a:xfrm>
            <a:off x="1624444" y="583794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213" name="Shape 213"/>
          <p:cNvSpPr/>
          <p:nvPr/>
        </p:nvSpPr>
        <p:spPr>
          <a:xfrm>
            <a:off x="1479434" y="4922152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S</a:t>
            </a:r>
          </a:p>
        </p:txBody>
      </p:sp>
      <p:sp>
        <p:nvSpPr>
          <p:cNvPr id="214" name="Shape 214"/>
          <p:cNvSpPr/>
          <p:nvPr/>
        </p:nvSpPr>
        <p:spPr>
          <a:xfrm>
            <a:off x="1479434" y="400183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215" name="Shape 215"/>
          <p:cNvSpPr/>
          <p:nvPr/>
        </p:nvSpPr>
        <p:spPr>
          <a:xfrm>
            <a:off x="1624444" y="308152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U</a:t>
            </a:r>
          </a:p>
        </p:txBody>
      </p:sp>
      <p:sp>
        <p:nvSpPr>
          <p:cNvPr id="216" name="Shape 216"/>
          <p:cNvSpPr/>
          <p:nvPr/>
        </p:nvSpPr>
        <p:spPr>
          <a:xfrm>
            <a:off x="2093410" y="215510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V</a:t>
            </a:r>
          </a:p>
        </p:txBody>
      </p:sp>
      <p:sp>
        <p:nvSpPr>
          <p:cNvPr id="217" name="Shape 217"/>
          <p:cNvSpPr/>
          <p:nvPr/>
        </p:nvSpPr>
        <p:spPr>
          <a:xfrm>
            <a:off x="2981053" y="1276229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W</a:t>
            </a:r>
          </a:p>
        </p:txBody>
      </p:sp>
      <p:sp>
        <p:nvSpPr>
          <p:cNvPr id="218" name="Shape 218"/>
          <p:cNvSpPr/>
          <p:nvPr/>
        </p:nvSpPr>
        <p:spPr>
          <a:xfrm>
            <a:off x="3788364" y="738431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X</a:t>
            </a:r>
          </a:p>
        </p:txBody>
      </p:sp>
      <p:sp>
        <p:nvSpPr>
          <p:cNvPr id="219" name="Shape 219"/>
          <p:cNvSpPr/>
          <p:nvPr/>
        </p:nvSpPr>
        <p:spPr>
          <a:xfrm>
            <a:off x="4778726" y="26505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Y</a:t>
            </a:r>
          </a:p>
        </p:txBody>
      </p:sp>
      <p:sp>
        <p:nvSpPr>
          <p:cNvPr id="220" name="Shape 220"/>
          <p:cNvSpPr/>
          <p:nvPr/>
        </p:nvSpPr>
        <p:spPr>
          <a:xfrm flipV="1">
            <a:off x="6502399" y="1038952"/>
            <a:ext cx="1" cy="7675696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21" name="Shape 221"/>
          <p:cNvSpPr/>
          <p:nvPr/>
        </p:nvSpPr>
        <p:spPr>
          <a:xfrm>
            <a:off x="1430287" y="4876800"/>
            <a:ext cx="9763226" cy="0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22" name="Shape 222"/>
          <p:cNvSpPr/>
          <p:nvPr/>
        </p:nvSpPr>
        <p:spPr>
          <a:xfrm flipV="1">
            <a:off x="3043121" y="1566368"/>
            <a:ext cx="6918558" cy="6620864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23" name="Shape 223"/>
          <p:cNvSpPr/>
          <p:nvPr/>
        </p:nvSpPr>
        <p:spPr>
          <a:xfrm flipH="1" flipV="1">
            <a:off x="2585099" y="1668584"/>
            <a:ext cx="7479676" cy="6105136"/>
          </a:xfrm>
          <a:prstGeom prst="lin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24" name="Shape 224"/>
          <p:cNvSpPr/>
          <p:nvPr/>
        </p:nvSpPr>
        <p:spPr>
          <a:xfrm rot="17047436">
            <a:off x="6329078" y="1729138"/>
            <a:ext cx="1705303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Empieza por A, emoción frecuente cuando no nos gusta un alimento</a:t>
            </a:r>
          </a:p>
        </p:txBody>
      </p:sp>
      <p:sp>
        <p:nvSpPr>
          <p:cNvPr id="225" name="Shape 225"/>
          <p:cNvSpPr/>
          <p:nvPr/>
        </p:nvSpPr>
        <p:spPr>
          <a:xfrm rot="18067436">
            <a:off x="7142463" y="2020519"/>
            <a:ext cx="1823565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B, deporte alternativo mixto parecido al baloncesto</a:t>
            </a:r>
          </a:p>
        </p:txBody>
      </p:sp>
      <p:sp>
        <p:nvSpPr>
          <p:cNvPr id="226" name="Shape 226"/>
          <p:cNvSpPr/>
          <p:nvPr/>
        </p:nvSpPr>
        <p:spPr>
          <a:xfrm rot="18907436">
            <a:off x="7738388" y="2425552"/>
            <a:ext cx="1757520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C, eje esquelético del ser humano </a:t>
            </a:r>
          </a:p>
        </p:txBody>
      </p:sp>
      <p:sp>
        <p:nvSpPr>
          <p:cNvPr id="227" name="Shape 227"/>
          <p:cNvSpPr/>
          <p:nvPr/>
        </p:nvSpPr>
        <p:spPr>
          <a:xfrm rot="19480137">
            <a:off x="8093012" y="3063299"/>
            <a:ext cx="1669830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Contiene la D, persona que no realiza actividad física.</a:t>
            </a:r>
          </a:p>
        </p:txBody>
      </p:sp>
      <p:sp>
        <p:nvSpPr>
          <p:cNvPr id="228" name="Shape 228"/>
          <p:cNvSpPr/>
          <p:nvPr/>
        </p:nvSpPr>
        <p:spPr>
          <a:xfrm rot="20260137">
            <a:off x="8364480" y="3650269"/>
            <a:ext cx="1770064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E, algunas son alegría, ira, miedo…</a:t>
            </a:r>
          </a:p>
        </p:txBody>
      </p:sp>
      <p:sp>
        <p:nvSpPr>
          <p:cNvPr id="229" name="Shape 229"/>
          <p:cNvSpPr/>
          <p:nvPr/>
        </p:nvSpPr>
        <p:spPr>
          <a:xfrm>
            <a:off x="4911628" y="3292399"/>
            <a:ext cx="3239856" cy="3168801"/>
          </a:xfrm>
          <a:prstGeom prst="ellips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30" name="Shape 230"/>
          <p:cNvSpPr/>
          <p:nvPr/>
        </p:nvSpPr>
        <p:spPr>
          <a:xfrm>
            <a:off x="5867400" y="4241800"/>
            <a:ext cx="1270000" cy="1270000"/>
          </a:xfrm>
          <a:prstGeom prst="ellips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31" name="Shape 231"/>
          <p:cNvSpPr/>
          <p:nvPr/>
        </p:nvSpPr>
        <p:spPr>
          <a:xfrm rot="21220137">
            <a:off x="8564509" y="4359219"/>
            <a:ext cx="1770065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F, alimento saludable rico en fibra</a:t>
            </a:r>
          </a:p>
        </p:txBody>
      </p:sp>
      <p:sp>
        <p:nvSpPr>
          <p:cNvPr id="232" name="Shape 232"/>
          <p:cNvSpPr/>
          <p:nvPr/>
        </p:nvSpPr>
        <p:spPr>
          <a:xfrm rot="240000">
            <a:off x="8564509" y="4972712"/>
            <a:ext cx="1770065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Contiene la G, se realiza al final de la sesión de EF </a:t>
            </a:r>
          </a:p>
        </p:txBody>
      </p:sp>
      <p:sp>
        <p:nvSpPr>
          <p:cNvPr id="233" name="Shape 233"/>
          <p:cNvSpPr/>
          <p:nvPr/>
        </p:nvSpPr>
        <p:spPr>
          <a:xfrm rot="1020000">
            <a:off x="8428745" y="5587750"/>
            <a:ext cx="1770065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Comineza por H,personaje saludable de la Programación</a:t>
            </a:r>
          </a:p>
        </p:txBody>
      </p:sp>
      <p:sp>
        <p:nvSpPr>
          <p:cNvPr id="234" name="Shape 234"/>
          <p:cNvSpPr/>
          <p:nvPr/>
        </p:nvSpPr>
        <p:spPr>
          <a:xfrm rot="2100000">
            <a:off x="8154375" y="6264709"/>
            <a:ext cx="1722480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Contiene la I, movimiento corporal ante estímulo sonoro</a:t>
            </a:r>
          </a:p>
        </p:txBody>
      </p:sp>
      <p:sp>
        <p:nvSpPr>
          <p:cNvPr id="235" name="Shape 235"/>
          <p:cNvSpPr/>
          <p:nvPr/>
        </p:nvSpPr>
        <p:spPr>
          <a:xfrm rot="2460000">
            <a:off x="7659236" y="6744056"/>
            <a:ext cx="1722480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J, forma más divertida de aprender</a:t>
            </a:r>
          </a:p>
        </p:txBody>
      </p:sp>
      <p:sp>
        <p:nvSpPr>
          <p:cNvPr id="236" name="Shape 236"/>
          <p:cNvSpPr/>
          <p:nvPr/>
        </p:nvSpPr>
        <p:spPr>
          <a:xfrm rot="3240000">
            <a:off x="7139879" y="7279309"/>
            <a:ext cx="1678161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800"/>
            </a:lvl1pPr>
          </a:lstStyle>
          <a:p>
            <a:r>
              <a:t>Contiene la K, modalidad callejera de superación de obstáculos</a:t>
            </a:r>
          </a:p>
        </p:txBody>
      </p:sp>
      <p:sp>
        <p:nvSpPr>
          <p:cNvPr id="237" name="Shape 237"/>
          <p:cNvSpPr/>
          <p:nvPr/>
        </p:nvSpPr>
        <p:spPr>
          <a:xfrm rot="4440000">
            <a:off x="6440727" y="7652363"/>
            <a:ext cx="1669198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L, materia grasa del organismo</a:t>
            </a:r>
          </a:p>
        </p:txBody>
      </p:sp>
      <p:sp>
        <p:nvSpPr>
          <p:cNvPr id="238" name="Shape 238"/>
          <p:cNvSpPr/>
          <p:nvPr/>
        </p:nvSpPr>
        <p:spPr>
          <a:xfrm rot="16171906">
            <a:off x="5589317" y="7724724"/>
            <a:ext cx="1826167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just">
              <a:defRPr sz="900"/>
            </a:pPr>
            <a:r>
              <a:t>Comienza por M, constituye el 40% del cuerpo humano</a:t>
            </a:r>
          </a:p>
        </p:txBody>
      </p:sp>
      <p:sp>
        <p:nvSpPr>
          <p:cNvPr id="239" name="Shape 239"/>
          <p:cNvSpPr/>
          <p:nvPr/>
        </p:nvSpPr>
        <p:spPr>
          <a:xfrm rot="17191906">
            <a:off x="4872242" y="7674409"/>
            <a:ext cx="1757573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l">
              <a:defRPr sz="900"/>
            </a:pPr>
            <a:r>
              <a:t>Contiene la N, tipo de zumo no saludable</a:t>
            </a:r>
          </a:p>
        </p:txBody>
      </p:sp>
      <p:sp>
        <p:nvSpPr>
          <p:cNvPr id="240" name="Shape 240"/>
          <p:cNvSpPr/>
          <p:nvPr/>
        </p:nvSpPr>
        <p:spPr>
          <a:xfrm rot="17971906">
            <a:off x="4192969" y="7495710"/>
            <a:ext cx="1786384" cy="3905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l">
              <a:defRPr sz="900"/>
            </a:pPr>
            <a:r>
              <a:t>Contiene la Ñ, tipo de vegetal saludable</a:t>
            </a:r>
          </a:p>
        </p:txBody>
      </p:sp>
      <p:sp>
        <p:nvSpPr>
          <p:cNvPr id="241" name="Shape 241"/>
          <p:cNvSpPr/>
          <p:nvPr/>
        </p:nvSpPr>
        <p:spPr>
          <a:xfrm rot="18847436">
            <a:off x="3588140" y="7104523"/>
            <a:ext cx="1823565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O,se necesita en una carrera de larga duración</a:t>
            </a:r>
          </a:p>
        </p:txBody>
      </p:sp>
      <p:sp>
        <p:nvSpPr>
          <p:cNvPr id="242" name="Shape 242"/>
          <p:cNvSpPr/>
          <p:nvPr/>
        </p:nvSpPr>
        <p:spPr>
          <a:xfrm rot="19387436">
            <a:off x="3091432" y="6598302"/>
            <a:ext cx="1855537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P, giro del radio sobre el cúbito. </a:t>
            </a:r>
          </a:p>
        </p:txBody>
      </p:sp>
      <p:sp>
        <p:nvSpPr>
          <p:cNvPr id="243" name="Shape 243"/>
          <p:cNvSpPr/>
          <p:nvPr/>
        </p:nvSpPr>
        <p:spPr>
          <a:xfrm rot="20047436">
            <a:off x="2706299" y="6215834"/>
            <a:ext cx="1933915" cy="238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Q, nombre de un lácteo</a:t>
            </a:r>
          </a:p>
        </p:txBody>
      </p:sp>
      <p:sp>
        <p:nvSpPr>
          <p:cNvPr id="244" name="Shape 244"/>
          <p:cNvSpPr/>
          <p:nvPr/>
        </p:nvSpPr>
        <p:spPr>
          <a:xfrm rot="20707436">
            <a:off x="2489658" y="5594681"/>
            <a:ext cx="1941328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R, importante capacidad física básica del ser humano</a:t>
            </a:r>
          </a:p>
        </p:txBody>
      </p:sp>
      <p:sp>
        <p:nvSpPr>
          <p:cNvPr id="245" name="Shape 245"/>
          <p:cNvSpPr/>
          <p:nvPr/>
        </p:nvSpPr>
        <p:spPr>
          <a:xfrm rot="21367436">
            <a:off x="2373187" y="5017545"/>
            <a:ext cx="1941328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S, se considera de 3 formas: social, mental y física. </a:t>
            </a:r>
          </a:p>
        </p:txBody>
      </p:sp>
      <p:sp>
        <p:nvSpPr>
          <p:cNvPr id="246" name="Shape 246"/>
          <p:cNvSpPr/>
          <p:nvPr/>
        </p:nvSpPr>
        <p:spPr>
          <a:xfrm rot="420000">
            <a:off x="2372928" y="4364197"/>
            <a:ext cx="1941327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rPr dirty="0"/>
              <a:t>Contiene la T, mejor ejercicio para el trabajo del cuádriceps</a:t>
            </a:r>
          </a:p>
        </p:txBody>
      </p:sp>
      <p:sp>
        <p:nvSpPr>
          <p:cNvPr id="247" name="Shape 247"/>
          <p:cNvSpPr/>
          <p:nvPr/>
        </p:nvSpPr>
        <p:spPr>
          <a:xfrm rot="720000">
            <a:off x="2489658" y="3662969"/>
            <a:ext cx="1941328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Contiene la U, musculatura relacionada con la postura. </a:t>
            </a:r>
          </a:p>
        </p:txBody>
      </p:sp>
      <p:sp>
        <p:nvSpPr>
          <p:cNvPr id="248" name="Shape 248"/>
          <p:cNvSpPr/>
          <p:nvPr/>
        </p:nvSpPr>
        <p:spPr>
          <a:xfrm rot="1620000">
            <a:off x="2709892" y="2982995"/>
            <a:ext cx="2018922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V, grupo alimenticio más importante de la dieta. </a:t>
            </a:r>
          </a:p>
        </p:txBody>
      </p:sp>
      <p:sp>
        <p:nvSpPr>
          <p:cNvPr id="249" name="Shape 249"/>
          <p:cNvSpPr/>
          <p:nvPr/>
        </p:nvSpPr>
        <p:spPr>
          <a:xfrm rot="2640000">
            <a:off x="3353163" y="2404821"/>
            <a:ext cx="1901677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W, hay que beber entre 6 y 8 vasos al día (en inglés)</a:t>
            </a:r>
          </a:p>
        </p:txBody>
      </p:sp>
      <p:sp>
        <p:nvSpPr>
          <p:cNvPr id="250" name="Shape 250"/>
          <p:cNvSpPr/>
          <p:nvPr/>
        </p:nvSpPr>
        <p:spPr>
          <a:xfrm rot="3300000">
            <a:off x="3966882" y="1982975"/>
            <a:ext cx="1865633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Contiene la X, nombre de la estructura situada al final de la columna</a:t>
            </a:r>
          </a:p>
        </p:txBody>
      </p:sp>
      <p:sp>
        <p:nvSpPr>
          <p:cNvPr id="251" name="Shape 251"/>
          <p:cNvSpPr/>
          <p:nvPr/>
        </p:nvSpPr>
        <p:spPr>
          <a:xfrm>
            <a:off x="9094385" y="1435045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C</a:t>
            </a:r>
          </a:p>
        </p:txBody>
      </p:sp>
      <p:sp>
        <p:nvSpPr>
          <p:cNvPr id="252" name="Shape 252"/>
          <p:cNvSpPr/>
          <p:nvPr/>
        </p:nvSpPr>
        <p:spPr>
          <a:xfrm rot="4140000">
            <a:off x="4674212" y="1650625"/>
            <a:ext cx="1778356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Contiene la Y, espacio cubierto para realizar actividad física (inglés)</a:t>
            </a:r>
          </a:p>
        </p:txBody>
      </p:sp>
      <p:sp>
        <p:nvSpPr>
          <p:cNvPr id="253" name="Shape 253"/>
          <p:cNvSpPr/>
          <p:nvPr/>
        </p:nvSpPr>
        <p:spPr>
          <a:xfrm rot="5340000">
            <a:off x="5464401" y="1580617"/>
            <a:ext cx="1697207" cy="365126"/>
          </a:xfrm>
          <a:prstGeom prst="rect">
            <a:avLst/>
          </a:prstGeom>
          <a:ln>
            <a:solidFill>
              <a:srgbClr val="85888D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Z, modalidad de baile rítmico moderno. </a:t>
            </a:r>
          </a:p>
        </p:txBody>
      </p:sp>
      <p:sp>
        <p:nvSpPr>
          <p:cNvPr id="254" name="Shape 254"/>
          <p:cNvSpPr/>
          <p:nvPr/>
        </p:nvSpPr>
        <p:spPr>
          <a:xfrm>
            <a:off x="5968650" y="99045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Z</a:t>
            </a:r>
          </a:p>
        </p:txBody>
      </p:sp>
      <p:sp>
        <p:nvSpPr>
          <p:cNvPr id="255" name="Shape 255"/>
          <p:cNvSpPr/>
          <p:nvPr/>
        </p:nvSpPr>
        <p:spPr>
          <a:xfrm>
            <a:off x="7167902" y="24793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A</a:t>
            </a:r>
          </a:p>
        </p:txBody>
      </p:sp>
      <p:sp>
        <p:nvSpPr>
          <p:cNvPr id="256" name="Shape 256"/>
          <p:cNvSpPr/>
          <p:nvPr/>
        </p:nvSpPr>
        <p:spPr>
          <a:xfrm>
            <a:off x="9763723" y="686108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I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/>
          <p:nvPr/>
        </p:nvSpPr>
        <p:spPr>
          <a:xfrm flipV="1">
            <a:off x="6502399" y="1038952"/>
            <a:ext cx="1" cy="7675696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59" name="Shape 259"/>
          <p:cNvSpPr/>
          <p:nvPr/>
        </p:nvSpPr>
        <p:spPr>
          <a:xfrm>
            <a:off x="8277173" y="738431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B</a:t>
            </a:r>
          </a:p>
        </p:txBody>
      </p:sp>
      <p:sp>
        <p:nvSpPr>
          <p:cNvPr id="260" name="Shape 260"/>
          <p:cNvSpPr/>
          <p:nvPr/>
        </p:nvSpPr>
        <p:spPr>
          <a:xfrm>
            <a:off x="9673077" y="2015657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D</a:t>
            </a:r>
          </a:p>
        </p:txBody>
      </p:sp>
      <p:sp>
        <p:nvSpPr>
          <p:cNvPr id="261" name="Shape 261"/>
          <p:cNvSpPr/>
          <p:nvPr/>
        </p:nvSpPr>
        <p:spPr>
          <a:xfrm>
            <a:off x="10185795" y="2965665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E</a:t>
            </a:r>
          </a:p>
        </p:txBody>
      </p:sp>
      <p:sp>
        <p:nvSpPr>
          <p:cNvPr id="262" name="Shape 262"/>
          <p:cNvSpPr/>
          <p:nvPr/>
        </p:nvSpPr>
        <p:spPr>
          <a:xfrm>
            <a:off x="10444845" y="400183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F</a:t>
            </a:r>
          </a:p>
        </p:txBody>
      </p:sp>
      <p:sp>
        <p:nvSpPr>
          <p:cNvPr id="263" name="Shape 263"/>
          <p:cNvSpPr/>
          <p:nvPr/>
        </p:nvSpPr>
        <p:spPr>
          <a:xfrm>
            <a:off x="10444845" y="4922152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G</a:t>
            </a:r>
          </a:p>
        </p:txBody>
      </p:sp>
      <p:sp>
        <p:nvSpPr>
          <p:cNvPr id="264" name="Shape 264"/>
          <p:cNvSpPr/>
          <p:nvPr/>
        </p:nvSpPr>
        <p:spPr>
          <a:xfrm>
            <a:off x="10299835" y="583794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H</a:t>
            </a:r>
          </a:p>
        </p:txBody>
      </p:sp>
      <p:sp>
        <p:nvSpPr>
          <p:cNvPr id="265" name="Shape 265"/>
          <p:cNvSpPr/>
          <p:nvPr/>
        </p:nvSpPr>
        <p:spPr>
          <a:xfrm>
            <a:off x="9763723" y="686108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I</a:t>
            </a:r>
          </a:p>
        </p:txBody>
      </p:sp>
      <p:sp>
        <p:nvSpPr>
          <p:cNvPr id="266" name="Shape 266"/>
          <p:cNvSpPr/>
          <p:nvPr/>
        </p:nvSpPr>
        <p:spPr>
          <a:xfrm>
            <a:off x="9094385" y="758288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J</a:t>
            </a:r>
          </a:p>
        </p:txBody>
      </p:sp>
      <p:sp>
        <p:nvSpPr>
          <p:cNvPr id="267" name="Shape 267"/>
          <p:cNvSpPr/>
          <p:nvPr/>
        </p:nvSpPr>
        <p:spPr>
          <a:xfrm>
            <a:off x="8277173" y="8174846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K</a:t>
            </a:r>
          </a:p>
        </p:txBody>
      </p:sp>
      <p:sp>
        <p:nvSpPr>
          <p:cNvPr id="268" name="Shape 268"/>
          <p:cNvSpPr/>
          <p:nvPr/>
        </p:nvSpPr>
        <p:spPr>
          <a:xfrm>
            <a:off x="7208387" y="868327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L</a:t>
            </a:r>
          </a:p>
        </p:txBody>
      </p:sp>
      <p:sp>
        <p:nvSpPr>
          <p:cNvPr id="269" name="Shape 269"/>
          <p:cNvSpPr/>
          <p:nvPr/>
        </p:nvSpPr>
        <p:spPr>
          <a:xfrm>
            <a:off x="6139602" y="883267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M</a:t>
            </a:r>
          </a:p>
        </p:txBody>
      </p:sp>
      <p:sp>
        <p:nvSpPr>
          <p:cNvPr id="270" name="Shape 270"/>
          <p:cNvSpPr/>
          <p:nvPr/>
        </p:nvSpPr>
        <p:spPr>
          <a:xfrm>
            <a:off x="4977212" y="8759103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N</a:t>
            </a:r>
          </a:p>
        </p:txBody>
      </p:sp>
      <p:sp>
        <p:nvSpPr>
          <p:cNvPr id="271" name="Shape 271"/>
          <p:cNvSpPr/>
          <p:nvPr/>
        </p:nvSpPr>
        <p:spPr>
          <a:xfrm>
            <a:off x="4002032" y="8439842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Ñ</a:t>
            </a:r>
          </a:p>
        </p:txBody>
      </p:sp>
      <p:sp>
        <p:nvSpPr>
          <p:cNvPr id="272" name="Shape 272"/>
          <p:cNvSpPr/>
          <p:nvPr/>
        </p:nvSpPr>
        <p:spPr>
          <a:xfrm>
            <a:off x="3184821" y="7964853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O</a:t>
            </a:r>
          </a:p>
        </p:txBody>
      </p:sp>
      <p:sp>
        <p:nvSpPr>
          <p:cNvPr id="273" name="Shape 273"/>
          <p:cNvSpPr/>
          <p:nvPr/>
        </p:nvSpPr>
        <p:spPr>
          <a:xfrm>
            <a:off x="2470662" y="7322270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P</a:t>
            </a:r>
          </a:p>
        </p:txBody>
      </p:sp>
      <p:sp>
        <p:nvSpPr>
          <p:cNvPr id="274" name="Shape 274"/>
          <p:cNvSpPr/>
          <p:nvPr/>
        </p:nvSpPr>
        <p:spPr>
          <a:xfrm>
            <a:off x="1979370" y="657061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Q</a:t>
            </a:r>
          </a:p>
        </p:txBody>
      </p:sp>
      <p:sp>
        <p:nvSpPr>
          <p:cNvPr id="275" name="Shape 275"/>
          <p:cNvSpPr/>
          <p:nvPr/>
        </p:nvSpPr>
        <p:spPr>
          <a:xfrm>
            <a:off x="1624444" y="583794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276" name="Shape 276"/>
          <p:cNvSpPr/>
          <p:nvPr/>
        </p:nvSpPr>
        <p:spPr>
          <a:xfrm>
            <a:off x="1479434" y="4922152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S</a:t>
            </a:r>
          </a:p>
        </p:txBody>
      </p:sp>
      <p:sp>
        <p:nvSpPr>
          <p:cNvPr id="277" name="Shape 277"/>
          <p:cNvSpPr/>
          <p:nvPr/>
        </p:nvSpPr>
        <p:spPr>
          <a:xfrm>
            <a:off x="1479434" y="400183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278" name="Shape 278"/>
          <p:cNvSpPr/>
          <p:nvPr/>
        </p:nvSpPr>
        <p:spPr>
          <a:xfrm>
            <a:off x="1624444" y="308152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U</a:t>
            </a:r>
          </a:p>
        </p:txBody>
      </p:sp>
      <p:sp>
        <p:nvSpPr>
          <p:cNvPr id="279" name="Shape 279"/>
          <p:cNvSpPr/>
          <p:nvPr/>
        </p:nvSpPr>
        <p:spPr>
          <a:xfrm>
            <a:off x="2093410" y="215510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V</a:t>
            </a:r>
          </a:p>
        </p:txBody>
      </p:sp>
      <p:sp>
        <p:nvSpPr>
          <p:cNvPr id="280" name="Shape 280"/>
          <p:cNvSpPr/>
          <p:nvPr/>
        </p:nvSpPr>
        <p:spPr>
          <a:xfrm>
            <a:off x="2981053" y="1276229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W</a:t>
            </a:r>
          </a:p>
        </p:txBody>
      </p:sp>
      <p:sp>
        <p:nvSpPr>
          <p:cNvPr id="281" name="Shape 281"/>
          <p:cNvSpPr/>
          <p:nvPr/>
        </p:nvSpPr>
        <p:spPr>
          <a:xfrm>
            <a:off x="3788364" y="738431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X</a:t>
            </a:r>
          </a:p>
        </p:txBody>
      </p:sp>
      <p:sp>
        <p:nvSpPr>
          <p:cNvPr id="282" name="Shape 282"/>
          <p:cNvSpPr/>
          <p:nvPr/>
        </p:nvSpPr>
        <p:spPr>
          <a:xfrm>
            <a:off x="4778726" y="26505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Y</a:t>
            </a:r>
          </a:p>
        </p:txBody>
      </p:sp>
      <p:sp>
        <p:nvSpPr>
          <p:cNvPr id="283" name="Shape 283"/>
          <p:cNvSpPr/>
          <p:nvPr/>
        </p:nvSpPr>
        <p:spPr>
          <a:xfrm>
            <a:off x="7167902" y="24793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A</a:t>
            </a:r>
          </a:p>
        </p:txBody>
      </p:sp>
      <p:sp>
        <p:nvSpPr>
          <p:cNvPr id="284" name="Shape 284"/>
          <p:cNvSpPr/>
          <p:nvPr/>
        </p:nvSpPr>
        <p:spPr>
          <a:xfrm>
            <a:off x="5968650" y="99045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Z</a:t>
            </a:r>
          </a:p>
        </p:txBody>
      </p:sp>
      <p:sp>
        <p:nvSpPr>
          <p:cNvPr id="285" name="Shape 285"/>
          <p:cNvSpPr/>
          <p:nvPr/>
        </p:nvSpPr>
        <p:spPr>
          <a:xfrm>
            <a:off x="1430287" y="4876800"/>
            <a:ext cx="9763226" cy="0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6" name="Shape 286"/>
          <p:cNvSpPr/>
          <p:nvPr/>
        </p:nvSpPr>
        <p:spPr>
          <a:xfrm flipV="1">
            <a:off x="3043121" y="1566368"/>
            <a:ext cx="6918558" cy="6620864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7" name="Shape 287"/>
          <p:cNvSpPr/>
          <p:nvPr/>
        </p:nvSpPr>
        <p:spPr>
          <a:xfrm flipH="1" flipV="1">
            <a:off x="2585099" y="1668584"/>
            <a:ext cx="7479676" cy="6105136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88" name="Shape 288"/>
          <p:cNvSpPr/>
          <p:nvPr/>
        </p:nvSpPr>
        <p:spPr>
          <a:xfrm rot="17047436">
            <a:off x="6286723" y="1972956"/>
            <a:ext cx="1705304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Empieza por A, emoción frecuente cuando no nos gusta un alimento</a:t>
            </a:r>
          </a:p>
        </p:txBody>
      </p:sp>
      <p:sp>
        <p:nvSpPr>
          <p:cNvPr id="289" name="Shape 289"/>
          <p:cNvSpPr/>
          <p:nvPr/>
        </p:nvSpPr>
        <p:spPr>
          <a:xfrm rot="18067436">
            <a:off x="6976227" y="2321452"/>
            <a:ext cx="1823565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B, deporte alternativo mixto parecido al baloncesto</a:t>
            </a:r>
          </a:p>
        </p:txBody>
      </p:sp>
      <p:sp>
        <p:nvSpPr>
          <p:cNvPr id="290" name="Shape 290"/>
          <p:cNvSpPr/>
          <p:nvPr/>
        </p:nvSpPr>
        <p:spPr>
          <a:xfrm rot="18907436">
            <a:off x="7587429" y="2749702"/>
            <a:ext cx="1757520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C, eje esquelético del ser humano </a:t>
            </a:r>
          </a:p>
        </p:txBody>
      </p:sp>
      <p:sp>
        <p:nvSpPr>
          <p:cNvPr id="291" name="Shape 291"/>
          <p:cNvSpPr/>
          <p:nvPr/>
        </p:nvSpPr>
        <p:spPr>
          <a:xfrm rot="19480137">
            <a:off x="8007406" y="3208444"/>
            <a:ext cx="1669830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Contiene la D, persona que no realiza actividad física.</a:t>
            </a:r>
          </a:p>
        </p:txBody>
      </p:sp>
      <p:sp>
        <p:nvSpPr>
          <p:cNvPr id="292" name="Shape 292"/>
          <p:cNvSpPr/>
          <p:nvPr/>
        </p:nvSpPr>
        <p:spPr>
          <a:xfrm rot="20260137">
            <a:off x="8205530" y="3779635"/>
            <a:ext cx="1770065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E, algunas son alegría, ira, miedo…</a:t>
            </a:r>
          </a:p>
        </p:txBody>
      </p:sp>
      <p:sp>
        <p:nvSpPr>
          <p:cNvPr id="293" name="Shape 293"/>
          <p:cNvSpPr/>
          <p:nvPr/>
        </p:nvSpPr>
        <p:spPr>
          <a:xfrm>
            <a:off x="4911628" y="3292399"/>
            <a:ext cx="3239856" cy="3168801"/>
          </a:xfrm>
          <a:prstGeom prst="ellips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94" name="Shape 294"/>
          <p:cNvSpPr/>
          <p:nvPr/>
        </p:nvSpPr>
        <p:spPr>
          <a:xfrm>
            <a:off x="5867400" y="4241800"/>
            <a:ext cx="1270000" cy="1270000"/>
          </a:xfrm>
          <a:prstGeom prst="ellips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295" name="Shape 295"/>
          <p:cNvSpPr/>
          <p:nvPr/>
        </p:nvSpPr>
        <p:spPr>
          <a:xfrm rot="21220137">
            <a:off x="8371840" y="4413638"/>
            <a:ext cx="1770065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F, alimento saludable rico en fibra</a:t>
            </a:r>
          </a:p>
        </p:txBody>
      </p:sp>
      <p:sp>
        <p:nvSpPr>
          <p:cNvPr id="296" name="Shape 296"/>
          <p:cNvSpPr/>
          <p:nvPr/>
        </p:nvSpPr>
        <p:spPr>
          <a:xfrm rot="240000">
            <a:off x="8366995" y="4972712"/>
            <a:ext cx="1770065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Contiene la G, se realiza al final de la sesión de EF </a:t>
            </a:r>
          </a:p>
        </p:txBody>
      </p:sp>
      <p:sp>
        <p:nvSpPr>
          <p:cNvPr id="297" name="Shape 297"/>
          <p:cNvSpPr/>
          <p:nvPr/>
        </p:nvSpPr>
        <p:spPr>
          <a:xfrm rot="1020000">
            <a:off x="8275355" y="5581981"/>
            <a:ext cx="1770065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Comineza por H,personaje saludable de la Programación</a:t>
            </a:r>
          </a:p>
        </p:txBody>
      </p:sp>
      <p:sp>
        <p:nvSpPr>
          <p:cNvPr id="298" name="Shape 298"/>
          <p:cNvSpPr/>
          <p:nvPr/>
        </p:nvSpPr>
        <p:spPr>
          <a:xfrm rot="2100000">
            <a:off x="7981081" y="6166429"/>
            <a:ext cx="1722480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Contiene la I, movimiento corporal ante estímulo sonoro</a:t>
            </a:r>
          </a:p>
        </p:txBody>
      </p:sp>
      <p:sp>
        <p:nvSpPr>
          <p:cNvPr id="299" name="Shape 299"/>
          <p:cNvSpPr/>
          <p:nvPr/>
        </p:nvSpPr>
        <p:spPr>
          <a:xfrm rot="2460000">
            <a:off x="7546227" y="6606951"/>
            <a:ext cx="1722481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J, forma más divertida de aprender</a:t>
            </a:r>
          </a:p>
        </p:txBody>
      </p:sp>
      <p:sp>
        <p:nvSpPr>
          <p:cNvPr id="300" name="Shape 300"/>
          <p:cNvSpPr/>
          <p:nvPr/>
        </p:nvSpPr>
        <p:spPr>
          <a:xfrm rot="3240000">
            <a:off x="7110461" y="7047228"/>
            <a:ext cx="1678161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800"/>
            </a:lvl1pPr>
          </a:lstStyle>
          <a:p>
            <a:r>
              <a:t>Contiene la K, modalidad callejera de superación de obstáculos</a:t>
            </a:r>
          </a:p>
        </p:txBody>
      </p:sp>
      <p:sp>
        <p:nvSpPr>
          <p:cNvPr id="301" name="Shape 301"/>
          <p:cNvSpPr/>
          <p:nvPr/>
        </p:nvSpPr>
        <p:spPr>
          <a:xfrm rot="4440000">
            <a:off x="6432053" y="7383326"/>
            <a:ext cx="1669198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L, materia grasa del organismo</a:t>
            </a:r>
          </a:p>
        </p:txBody>
      </p:sp>
      <p:sp>
        <p:nvSpPr>
          <p:cNvPr id="302" name="Shape 302"/>
          <p:cNvSpPr/>
          <p:nvPr/>
        </p:nvSpPr>
        <p:spPr>
          <a:xfrm rot="16171906">
            <a:off x="5605523" y="7548488"/>
            <a:ext cx="1826166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just">
              <a:defRPr sz="900"/>
            </a:pPr>
            <a:r>
              <a:t>Comienza por M, constituye el 40% del cuerpo humano</a:t>
            </a:r>
          </a:p>
        </p:txBody>
      </p:sp>
      <p:sp>
        <p:nvSpPr>
          <p:cNvPr id="303" name="Shape 303"/>
          <p:cNvSpPr/>
          <p:nvPr/>
        </p:nvSpPr>
        <p:spPr>
          <a:xfrm rot="17191906">
            <a:off x="4881565" y="7495710"/>
            <a:ext cx="1757573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l">
              <a:defRPr sz="900"/>
            </a:pPr>
            <a:r>
              <a:t>Contiene la N, tipo de zumo no saludable</a:t>
            </a:r>
          </a:p>
        </p:txBody>
      </p:sp>
      <p:sp>
        <p:nvSpPr>
          <p:cNvPr id="304" name="Shape 304"/>
          <p:cNvSpPr/>
          <p:nvPr/>
        </p:nvSpPr>
        <p:spPr>
          <a:xfrm rot="17971906">
            <a:off x="4248332" y="7255242"/>
            <a:ext cx="1786384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l">
              <a:defRPr sz="900"/>
            </a:pPr>
            <a:r>
              <a:t>Contiene la Ñ, tipo de vegetal saludable</a:t>
            </a:r>
          </a:p>
        </p:txBody>
      </p:sp>
      <p:sp>
        <p:nvSpPr>
          <p:cNvPr id="305" name="Shape 305"/>
          <p:cNvSpPr/>
          <p:nvPr/>
        </p:nvSpPr>
        <p:spPr>
          <a:xfrm rot="18847436">
            <a:off x="3685549" y="6904219"/>
            <a:ext cx="1823566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O,se necesita en una carrera de larga duración</a:t>
            </a:r>
          </a:p>
        </p:txBody>
      </p:sp>
      <p:sp>
        <p:nvSpPr>
          <p:cNvPr id="306" name="Shape 306"/>
          <p:cNvSpPr/>
          <p:nvPr/>
        </p:nvSpPr>
        <p:spPr>
          <a:xfrm rot="19387436">
            <a:off x="3236262" y="6464073"/>
            <a:ext cx="1855536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P, giro del radio sobre el cúbito. </a:t>
            </a:r>
          </a:p>
        </p:txBody>
      </p:sp>
      <p:sp>
        <p:nvSpPr>
          <p:cNvPr id="307" name="Shape 307"/>
          <p:cNvSpPr/>
          <p:nvPr/>
        </p:nvSpPr>
        <p:spPr>
          <a:xfrm rot="20047436">
            <a:off x="2832864" y="6087583"/>
            <a:ext cx="1933916" cy="238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Q, nombre de un lácteo</a:t>
            </a:r>
          </a:p>
        </p:txBody>
      </p:sp>
      <p:sp>
        <p:nvSpPr>
          <p:cNvPr id="308" name="Shape 308"/>
          <p:cNvSpPr/>
          <p:nvPr/>
        </p:nvSpPr>
        <p:spPr>
          <a:xfrm rot="20707436">
            <a:off x="2644257" y="5528528"/>
            <a:ext cx="1941328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R, importante capacidad física básica del ser humano</a:t>
            </a:r>
          </a:p>
        </p:txBody>
      </p:sp>
      <p:sp>
        <p:nvSpPr>
          <p:cNvPr id="309" name="Shape 309"/>
          <p:cNvSpPr/>
          <p:nvPr/>
        </p:nvSpPr>
        <p:spPr>
          <a:xfrm rot="21367436">
            <a:off x="2581315" y="4924828"/>
            <a:ext cx="1941328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S, se considera de 3 formas: social, mental y física. </a:t>
            </a:r>
          </a:p>
        </p:txBody>
      </p:sp>
      <p:sp>
        <p:nvSpPr>
          <p:cNvPr id="310" name="Shape 310"/>
          <p:cNvSpPr/>
          <p:nvPr/>
        </p:nvSpPr>
        <p:spPr>
          <a:xfrm rot="180000">
            <a:off x="2644257" y="4296860"/>
            <a:ext cx="1941328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rPr dirty="0"/>
              <a:t>Contiene la T, mejor ejercicio para el trabajo del cuádriceps</a:t>
            </a:r>
          </a:p>
        </p:txBody>
      </p:sp>
      <p:sp>
        <p:nvSpPr>
          <p:cNvPr id="311" name="Shape 311"/>
          <p:cNvSpPr/>
          <p:nvPr/>
        </p:nvSpPr>
        <p:spPr>
          <a:xfrm rot="720000">
            <a:off x="2739039" y="3714988"/>
            <a:ext cx="1941327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Contiene la U, musculatura relacionada con la postura. </a:t>
            </a:r>
          </a:p>
        </p:txBody>
      </p:sp>
      <p:sp>
        <p:nvSpPr>
          <p:cNvPr id="312" name="Shape 312"/>
          <p:cNvSpPr/>
          <p:nvPr/>
        </p:nvSpPr>
        <p:spPr>
          <a:xfrm rot="1620000">
            <a:off x="2964998" y="3097414"/>
            <a:ext cx="2018922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rPr dirty="0"/>
              <a:t>Comienza por V, grupo alimenticio más importante de la dieta. </a:t>
            </a:r>
          </a:p>
        </p:txBody>
      </p:sp>
      <p:sp>
        <p:nvSpPr>
          <p:cNvPr id="313" name="Shape 313"/>
          <p:cNvSpPr/>
          <p:nvPr/>
        </p:nvSpPr>
        <p:spPr>
          <a:xfrm rot="2640000">
            <a:off x="3544020" y="2560742"/>
            <a:ext cx="1901677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W, hay que beber entre 6 y 8 vasos al día (en inglés)</a:t>
            </a:r>
          </a:p>
        </p:txBody>
      </p:sp>
      <p:sp>
        <p:nvSpPr>
          <p:cNvPr id="314" name="Shape 314"/>
          <p:cNvSpPr/>
          <p:nvPr/>
        </p:nvSpPr>
        <p:spPr>
          <a:xfrm rot="3300000">
            <a:off x="4078769" y="2131334"/>
            <a:ext cx="1865633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Contiene la X, nombre de la estructura situada al final de la columna</a:t>
            </a:r>
          </a:p>
        </p:txBody>
      </p:sp>
      <p:sp>
        <p:nvSpPr>
          <p:cNvPr id="315" name="Shape 315"/>
          <p:cNvSpPr/>
          <p:nvPr/>
        </p:nvSpPr>
        <p:spPr>
          <a:xfrm>
            <a:off x="9094385" y="1435045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C</a:t>
            </a:r>
          </a:p>
        </p:txBody>
      </p:sp>
      <p:sp>
        <p:nvSpPr>
          <p:cNvPr id="316" name="Shape 316"/>
          <p:cNvSpPr/>
          <p:nvPr/>
        </p:nvSpPr>
        <p:spPr>
          <a:xfrm rot="4140000">
            <a:off x="4777780" y="1882309"/>
            <a:ext cx="1778355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Contiene la Y, espacio cubierto para realizar actividad física (inglés)</a:t>
            </a:r>
          </a:p>
        </p:txBody>
      </p:sp>
      <p:sp>
        <p:nvSpPr>
          <p:cNvPr id="317" name="Shape 317"/>
          <p:cNvSpPr/>
          <p:nvPr/>
        </p:nvSpPr>
        <p:spPr>
          <a:xfrm rot="5340000">
            <a:off x="5546963" y="1805768"/>
            <a:ext cx="1697207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Z, modalidad de baile rítmico moderno. </a:t>
            </a:r>
          </a:p>
        </p:txBody>
      </p:sp>
    </p:spTree>
  </p:cSld>
  <p:clrMapOvr>
    <a:masterClrMapping/>
  </p:clrMapOvr>
  <p:transition xmlns:p14="http://schemas.microsoft.com/office/powerpoint/2010/main"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/>
          <p:nvPr/>
        </p:nvSpPr>
        <p:spPr>
          <a:xfrm flipV="1">
            <a:off x="6502399" y="1038952"/>
            <a:ext cx="1" cy="7675696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20" name="Shape 320"/>
          <p:cNvSpPr/>
          <p:nvPr/>
        </p:nvSpPr>
        <p:spPr>
          <a:xfrm>
            <a:off x="8277173" y="738431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B</a:t>
            </a:r>
          </a:p>
        </p:txBody>
      </p:sp>
      <p:sp>
        <p:nvSpPr>
          <p:cNvPr id="321" name="Shape 321"/>
          <p:cNvSpPr/>
          <p:nvPr/>
        </p:nvSpPr>
        <p:spPr>
          <a:xfrm>
            <a:off x="9673077" y="2015657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D</a:t>
            </a:r>
          </a:p>
        </p:txBody>
      </p:sp>
      <p:sp>
        <p:nvSpPr>
          <p:cNvPr id="322" name="Shape 322"/>
          <p:cNvSpPr/>
          <p:nvPr/>
        </p:nvSpPr>
        <p:spPr>
          <a:xfrm>
            <a:off x="10185795" y="2965665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E</a:t>
            </a:r>
          </a:p>
        </p:txBody>
      </p:sp>
      <p:sp>
        <p:nvSpPr>
          <p:cNvPr id="323" name="Shape 323"/>
          <p:cNvSpPr/>
          <p:nvPr/>
        </p:nvSpPr>
        <p:spPr>
          <a:xfrm>
            <a:off x="10444845" y="400183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F</a:t>
            </a:r>
          </a:p>
        </p:txBody>
      </p:sp>
      <p:sp>
        <p:nvSpPr>
          <p:cNvPr id="324" name="Shape 324"/>
          <p:cNvSpPr/>
          <p:nvPr/>
        </p:nvSpPr>
        <p:spPr>
          <a:xfrm>
            <a:off x="10444845" y="4922152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G</a:t>
            </a:r>
          </a:p>
        </p:txBody>
      </p:sp>
      <p:sp>
        <p:nvSpPr>
          <p:cNvPr id="325" name="Shape 325"/>
          <p:cNvSpPr/>
          <p:nvPr/>
        </p:nvSpPr>
        <p:spPr>
          <a:xfrm>
            <a:off x="10299835" y="583794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H</a:t>
            </a:r>
          </a:p>
        </p:txBody>
      </p:sp>
      <p:sp>
        <p:nvSpPr>
          <p:cNvPr id="326" name="Shape 326"/>
          <p:cNvSpPr/>
          <p:nvPr/>
        </p:nvSpPr>
        <p:spPr>
          <a:xfrm>
            <a:off x="9763723" y="686108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I</a:t>
            </a:r>
          </a:p>
        </p:txBody>
      </p:sp>
      <p:sp>
        <p:nvSpPr>
          <p:cNvPr id="327" name="Shape 327"/>
          <p:cNvSpPr/>
          <p:nvPr/>
        </p:nvSpPr>
        <p:spPr>
          <a:xfrm>
            <a:off x="9094385" y="758288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J</a:t>
            </a:r>
          </a:p>
        </p:txBody>
      </p:sp>
      <p:sp>
        <p:nvSpPr>
          <p:cNvPr id="328" name="Shape 328"/>
          <p:cNvSpPr/>
          <p:nvPr/>
        </p:nvSpPr>
        <p:spPr>
          <a:xfrm>
            <a:off x="8277173" y="8174846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K</a:t>
            </a:r>
          </a:p>
        </p:txBody>
      </p:sp>
      <p:sp>
        <p:nvSpPr>
          <p:cNvPr id="329" name="Shape 329"/>
          <p:cNvSpPr/>
          <p:nvPr/>
        </p:nvSpPr>
        <p:spPr>
          <a:xfrm>
            <a:off x="7208387" y="868327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L</a:t>
            </a:r>
          </a:p>
        </p:txBody>
      </p:sp>
      <p:sp>
        <p:nvSpPr>
          <p:cNvPr id="330" name="Shape 330"/>
          <p:cNvSpPr/>
          <p:nvPr/>
        </p:nvSpPr>
        <p:spPr>
          <a:xfrm>
            <a:off x="6139602" y="883267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M</a:t>
            </a:r>
          </a:p>
        </p:txBody>
      </p:sp>
      <p:sp>
        <p:nvSpPr>
          <p:cNvPr id="331" name="Shape 331"/>
          <p:cNvSpPr/>
          <p:nvPr/>
        </p:nvSpPr>
        <p:spPr>
          <a:xfrm>
            <a:off x="4977212" y="8759103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N</a:t>
            </a:r>
          </a:p>
        </p:txBody>
      </p:sp>
      <p:sp>
        <p:nvSpPr>
          <p:cNvPr id="332" name="Shape 332"/>
          <p:cNvSpPr/>
          <p:nvPr/>
        </p:nvSpPr>
        <p:spPr>
          <a:xfrm>
            <a:off x="4002032" y="8439842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Ñ</a:t>
            </a:r>
          </a:p>
        </p:txBody>
      </p:sp>
      <p:sp>
        <p:nvSpPr>
          <p:cNvPr id="333" name="Shape 333"/>
          <p:cNvSpPr/>
          <p:nvPr/>
        </p:nvSpPr>
        <p:spPr>
          <a:xfrm>
            <a:off x="3184821" y="7964853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O</a:t>
            </a:r>
          </a:p>
        </p:txBody>
      </p:sp>
      <p:sp>
        <p:nvSpPr>
          <p:cNvPr id="334" name="Shape 334"/>
          <p:cNvSpPr/>
          <p:nvPr/>
        </p:nvSpPr>
        <p:spPr>
          <a:xfrm>
            <a:off x="2470662" y="7322270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P</a:t>
            </a:r>
          </a:p>
        </p:txBody>
      </p:sp>
      <p:sp>
        <p:nvSpPr>
          <p:cNvPr id="335" name="Shape 335"/>
          <p:cNvSpPr/>
          <p:nvPr/>
        </p:nvSpPr>
        <p:spPr>
          <a:xfrm>
            <a:off x="1979370" y="657061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Q</a:t>
            </a:r>
          </a:p>
        </p:txBody>
      </p:sp>
      <p:sp>
        <p:nvSpPr>
          <p:cNvPr id="336" name="Shape 336"/>
          <p:cNvSpPr/>
          <p:nvPr/>
        </p:nvSpPr>
        <p:spPr>
          <a:xfrm>
            <a:off x="1624444" y="583794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R</a:t>
            </a:r>
          </a:p>
        </p:txBody>
      </p:sp>
      <p:sp>
        <p:nvSpPr>
          <p:cNvPr id="337" name="Shape 337"/>
          <p:cNvSpPr/>
          <p:nvPr/>
        </p:nvSpPr>
        <p:spPr>
          <a:xfrm>
            <a:off x="1479434" y="4922152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S</a:t>
            </a:r>
          </a:p>
        </p:txBody>
      </p:sp>
      <p:sp>
        <p:nvSpPr>
          <p:cNvPr id="338" name="Shape 338"/>
          <p:cNvSpPr/>
          <p:nvPr/>
        </p:nvSpPr>
        <p:spPr>
          <a:xfrm>
            <a:off x="1479434" y="4001838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39" name="Shape 339"/>
          <p:cNvSpPr/>
          <p:nvPr/>
        </p:nvSpPr>
        <p:spPr>
          <a:xfrm>
            <a:off x="1624444" y="308152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U</a:t>
            </a:r>
          </a:p>
        </p:txBody>
      </p:sp>
      <p:sp>
        <p:nvSpPr>
          <p:cNvPr id="340" name="Shape 340"/>
          <p:cNvSpPr/>
          <p:nvPr/>
        </p:nvSpPr>
        <p:spPr>
          <a:xfrm>
            <a:off x="2093410" y="215510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V</a:t>
            </a:r>
          </a:p>
        </p:txBody>
      </p:sp>
      <p:sp>
        <p:nvSpPr>
          <p:cNvPr id="341" name="Shape 341"/>
          <p:cNvSpPr/>
          <p:nvPr/>
        </p:nvSpPr>
        <p:spPr>
          <a:xfrm>
            <a:off x="2981053" y="1276229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W</a:t>
            </a:r>
          </a:p>
        </p:txBody>
      </p:sp>
      <p:sp>
        <p:nvSpPr>
          <p:cNvPr id="342" name="Shape 342"/>
          <p:cNvSpPr/>
          <p:nvPr/>
        </p:nvSpPr>
        <p:spPr>
          <a:xfrm>
            <a:off x="3788364" y="738431"/>
            <a:ext cx="725595" cy="737406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X</a:t>
            </a:r>
          </a:p>
        </p:txBody>
      </p:sp>
      <p:sp>
        <p:nvSpPr>
          <p:cNvPr id="343" name="Shape 343"/>
          <p:cNvSpPr/>
          <p:nvPr/>
        </p:nvSpPr>
        <p:spPr>
          <a:xfrm>
            <a:off x="4778726" y="265057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Y</a:t>
            </a:r>
          </a:p>
        </p:txBody>
      </p:sp>
      <p:sp>
        <p:nvSpPr>
          <p:cNvPr id="344" name="Shape 344"/>
          <p:cNvSpPr/>
          <p:nvPr/>
        </p:nvSpPr>
        <p:spPr>
          <a:xfrm>
            <a:off x="7167902" y="247934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A</a:t>
            </a:r>
          </a:p>
        </p:txBody>
      </p:sp>
      <p:sp>
        <p:nvSpPr>
          <p:cNvPr id="345" name="Shape 345"/>
          <p:cNvSpPr/>
          <p:nvPr/>
        </p:nvSpPr>
        <p:spPr>
          <a:xfrm>
            <a:off x="5968650" y="99045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Z</a:t>
            </a:r>
          </a:p>
        </p:txBody>
      </p:sp>
      <p:sp>
        <p:nvSpPr>
          <p:cNvPr id="346" name="Shape 346"/>
          <p:cNvSpPr/>
          <p:nvPr/>
        </p:nvSpPr>
        <p:spPr>
          <a:xfrm>
            <a:off x="1430287" y="4876800"/>
            <a:ext cx="9763226" cy="0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47" name="Shape 347"/>
          <p:cNvSpPr/>
          <p:nvPr/>
        </p:nvSpPr>
        <p:spPr>
          <a:xfrm flipV="1">
            <a:off x="3043121" y="1566368"/>
            <a:ext cx="6918558" cy="6620864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48" name="Shape 348"/>
          <p:cNvSpPr/>
          <p:nvPr/>
        </p:nvSpPr>
        <p:spPr>
          <a:xfrm flipH="1" flipV="1">
            <a:off x="2585099" y="1668584"/>
            <a:ext cx="7479676" cy="6105136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49" name="Shape 349"/>
          <p:cNvSpPr/>
          <p:nvPr/>
        </p:nvSpPr>
        <p:spPr>
          <a:xfrm rot="17047436">
            <a:off x="6286723" y="1972956"/>
            <a:ext cx="1705304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Empieza por A, emoción frecuente cuando no nos gusta un alimento</a:t>
            </a:r>
          </a:p>
        </p:txBody>
      </p:sp>
      <p:sp>
        <p:nvSpPr>
          <p:cNvPr id="350" name="Shape 350"/>
          <p:cNvSpPr/>
          <p:nvPr/>
        </p:nvSpPr>
        <p:spPr>
          <a:xfrm rot="18067436">
            <a:off x="6976227" y="2321452"/>
            <a:ext cx="1823565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B, deporte alternativo mixto parecido al baloncesto</a:t>
            </a:r>
          </a:p>
        </p:txBody>
      </p:sp>
      <p:sp>
        <p:nvSpPr>
          <p:cNvPr id="351" name="Shape 351"/>
          <p:cNvSpPr/>
          <p:nvPr/>
        </p:nvSpPr>
        <p:spPr>
          <a:xfrm rot="18907436">
            <a:off x="7587429" y="2749702"/>
            <a:ext cx="1757520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C, eje esquelético del ser humano </a:t>
            </a:r>
          </a:p>
        </p:txBody>
      </p:sp>
      <p:sp>
        <p:nvSpPr>
          <p:cNvPr id="352" name="Shape 352"/>
          <p:cNvSpPr/>
          <p:nvPr/>
        </p:nvSpPr>
        <p:spPr>
          <a:xfrm rot="19480137">
            <a:off x="8007406" y="3208444"/>
            <a:ext cx="1669830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Contiene la D, persona que no realiza actividad física.</a:t>
            </a:r>
          </a:p>
        </p:txBody>
      </p:sp>
      <p:sp>
        <p:nvSpPr>
          <p:cNvPr id="353" name="Shape 353"/>
          <p:cNvSpPr/>
          <p:nvPr/>
        </p:nvSpPr>
        <p:spPr>
          <a:xfrm rot="20260137">
            <a:off x="8205530" y="3779635"/>
            <a:ext cx="1770065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E, algunas son alegría, ira, miedo…</a:t>
            </a:r>
          </a:p>
        </p:txBody>
      </p:sp>
      <p:sp>
        <p:nvSpPr>
          <p:cNvPr id="354" name="Shape 354"/>
          <p:cNvSpPr/>
          <p:nvPr/>
        </p:nvSpPr>
        <p:spPr>
          <a:xfrm>
            <a:off x="4911628" y="3292399"/>
            <a:ext cx="3239856" cy="3168801"/>
          </a:xfrm>
          <a:prstGeom prst="ellips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55" name="Shape 355"/>
          <p:cNvSpPr/>
          <p:nvPr/>
        </p:nvSpPr>
        <p:spPr>
          <a:xfrm>
            <a:off x="5867400" y="4241800"/>
            <a:ext cx="1270000" cy="1270000"/>
          </a:xfrm>
          <a:prstGeom prst="ellipse">
            <a:avLst/>
          </a:prstGeom>
          <a:ln w="25400">
            <a:solidFill>
              <a:srgbClr val="DCDEE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sp>
        <p:nvSpPr>
          <p:cNvPr id="356" name="Shape 356"/>
          <p:cNvSpPr/>
          <p:nvPr/>
        </p:nvSpPr>
        <p:spPr>
          <a:xfrm rot="21220137">
            <a:off x="8371840" y="4413638"/>
            <a:ext cx="1770065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F, alimento saludable rico en fibra</a:t>
            </a:r>
          </a:p>
        </p:txBody>
      </p:sp>
      <p:sp>
        <p:nvSpPr>
          <p:cNvPr id="357" name="Shape 357"/>
          <p:cNvSpPr/>
          <p:nvPr/>
        </p:nvSpPr>
        <p:spPr>
          <a:xfrm rot="240000">
            <a:off x="8366995" y="4972712"/>
            <a:ext cx="1770065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Contiene la G, se realiza al final de la sesión de EF </a:t>
            </a:r>
          </a:p>
        </p:txBody>
      </p:sp>
      <p:sp>
        <p:nvSpPr>
          <p:cNvPr id="358" name="Shape 358"/>
          <p:cNvSpPr/>
          <p:nvPr/>
        </p:nvSpPr>
        <p:spPr>
          <a:xfrm rot="1020000">
            <a:off x="8275355" y="5581981"/>
            <a:ext cx="1770065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Comineza por H,personaje saludable de la Programación</a:t>
            </a:r>
          </a:p>
        </p:txBody>
      </p:sp>
      <p:sp>
        <p:nvSpPr>
          <p:cNvPr id="359" name="Shape 359"/>
          <p:cNvSpPr/>
          <p:nvPr/>
        </p:nvSpPr>
        <p:spPr>
          <a:xfrm rot="2100000">
            <a:off x="7981081" y="6166429"/>
            <a:ext cx="1722480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Contiene la I, movimiento corporal ante estímulo sonoro</a:t>
            </a:r>
          </a:p>
        </p:txBody>
      </p:sp>
      <p:sp>
        <p:nvSpPr>
          <p:cNvPr id="360" name="Shape 360"/>
          <p:cNvSpPr/>
          <p:nvPr/>
        </p:nvSpPr>
        <p:spPr>
          <a:xfrm rot="2460000">
            <a:off x="7546227" y="6606951"/>
            <a:ext cx="1722481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J, forma más divertida de aprender</a:t>
            </a:r>
          </a:p>
        </p:txBody>
      </p:sp>
      <p:sp>
        <p:nvSpPr>
          <p:cNvPr id="361" name="Shape 361"/>
          <p:cNvSpPr/>
          <p:nvPr/>
        </p:nvSpPr>
        <p:spPr>
          <a:xfrm rot="3240000">
            <a:off x="7110461" y="7047228"/>
            <a:ext cx="1678161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800"/>
            </a:lvl1pPr>
          </a:lstStyle>
          <a:p>
            <a:r>
              <a:t>Contiene la K, modalidad callejera de superación de obstáculos</a:t>
            </a:r>
          </a:p>
        </p:txBody>
      </p:sp>
      <p:sp>
        <p:nvSpPr>
          <p:cNvPr id="362" name="Shape 362"/>
          <p:cNvSpPr/>
          <p:nvPr/>
        </p:nvSpPr>
        <p:spPr>
          <a:xfrm rot="4440000">
            <a:off x="6432053" y="7383326"/>
            <a:ext cx="1669198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900"/>
            </a:lvl1pPr>
          </a:lstStyle>
          <a:p>
            <a:r>
              <a:t>Comienza por L, materia grasa del organismo</a:t>
            </a:r>
          </a:p>
        </p:txBody>
      </p:sp>
      <p:sp>
        <p:nvSpPr>
          <p:cNvPr id="363" name="Shape 363"/>
          <p:cNvSpPr/>
          <p:nvPr/>
        </p:nvSpPr>
        <p:spPr>
          <a:xfrm rot="16171906">
            <a:off x="5605523" y="7548488"/>
            <a:ext cx="1826166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just">
              <a:defRPr sz="900"/>
            </a:pPr>
            <a:r>
              <a:t>Comienza por M, constituye el 40% del cuerpo humano</a:t>
            </a:r>
          </a:p>
        </p:txBody>
      </p:sp>
      <p:sp>
        <p:nvSpPr>
          <p:cNvPr id="364" name="Shape 364"/>
          <p:cNvSpPr/>
          <p:nvPr/>
        </p:nvSpPr>
        <p:spPr>
          <a:xfrm rot="17191906">
            <a:off x="4881565" y="7495710"/>
            <a:ext cx="1757573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l">
              <a:defRPr sz="900"/>
            </a:pPr>
            <a:r>
              <a:t>Contiene la N, tipo de zumo no saludable</a:t>
            </a:r>
          </a:p>
        </p:txBody>
      </p:sp>
      <p:sp>
        <p:nvSpPr>
          <p:cNvPr id="365" name="Shape 365"/>
          <p:cNvSpPr/>
          <p:nvPr/>
        </p:nvSpPr>
        <p:spPr>
          <a:xfrm rot="17971906">
            <a:off x="4248332" y="7255242"/>
            <a:ext cx="1786384" cy="3905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algn="l">
              <a:defRPr sz="900"/>
            </a:pPr>
            <a:r>
              <a:t>Contiene la Ñ, tipo de vegetal saludable</a:t>
            </a:r>
          </a:p>
        </p:txBody>
      </p:sp>
      <p:sp>
        <p:nvSpPr>
          <p:cNvPr id="366" name="Shape 366"/>
          <p:cNvSpPr/>
          <p:nvPr/>
        </p:nvSpPr>
        <p:spPr>
          <a:xfrm rot="18847436">
            <a:off x="3685549" y="6904219"/>
            <a:ext cx="1823566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O,se necesita en una carrera de larga duración</a:t>
            </a:r>
          </a:p>
        </p:txBody>
      </p:sp>
      <p:sp>
        <p:nvSpPr>
          <p:cNvPr id="367" name="Shape 367"/>
          <p:cNvSpPr/>
          <p:nvPr/>
        </p:nvSpPr>
        <p:spPr>
          <a:xfrm rot="19387436">
            <a:off x="3236262" y="6464073"/>
            <a:ext cx="1855536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P, giro del radio sobre el cúbito. </a:t>
            </a:r>
          </a:p>
        </p:txBody>
      </p:sp>
      <p:sp>
        <p:nvSpPr>
          <p:cNvPr id="368" name="Shape 368"/>
          <p:cNvSpPr/>
          <p:nvPr/>
        </p:nvSpPr>
        <p:spPr>
          <a:xfrm rot="20047436">
            <a:off x="2832864" y="6087583"/>
            <a:ext cx="1933916" cy="238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Q, nombre de un lácteo</a:t>
            </a:r>
          </a:p>
        </p:txBody>
      </p:sp>
      <p:sp>
        <p:nvSpPr>
          <p:cNvPr id="369" name="Shape 369"/>
          <p:cNvSpPr/>
          <p:nvPr/>
        </p:nvSpPr>
        <p:spPr>
          <a:xfrm rot="20707436">
            <a:off x="2644257" y="5528528"/>
            <a:ext cx="1941328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R, importante capacidad física básica del ser humano</a:t>
            </a:r>
          </a:p>
        </p:txBody>
      </p:sp>
      <p:sp>
        <p:nvSpPr>
          <p:cNvPr id="370" name="Shape 370"/>
          <p:cNvSpPr/>
          <p:nvPr/>
        </p:nvSpPr>
        <p:spPr>
          <a:xfrm rot="21367436">
            <a:off x="2581315" y="4924828"/>
            <a:ext cx="1941328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S, se considera de 3 formas: social, mental y física. </a:t>
            </a:r>
          </a:p>
        </p:txBody>
      </p:sp>
      <p:sp>
        <p:nvSpPr>
          <p:cNvPr id="371" name="Shape 371"/>
          <p:cNvSpPr/>
          <p:nvPr/>
        </p:nvSpPr>
        <p:spPr>
          <a:xfrm rot="180000">
            <a:off x="2644257" y="4296860"/>
            <a:ext cx="1941328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Contiene la T, mejor ejercicio para el trabajo del cuádriceps</a:t>
            </a:r>
          </a:p>
        </p:txBody>
      </p:sp>
      <p:sp>
        <p:nvSpPr>
          <p:cNvPr id="372" name="Shape 372"/>
          <p:cNvSpPr/>
          <p:nvPr/>
        </p:nvSpPr>
        <p:spPr>
          <a:xfrm rot="720000">
            <a:off x="2739039" y="3714988"/>
            <a:ext cx="1941327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Contiene la U, musculatura relacionada con la postura. </a:t>
            </a:r>
          </a:p>
        </p:txBody>
      </p:sp>
      <p:sp>
        <p:nvSpPr>
          <p:cNvPr id="373" name="Shape 373"/>
          <p:cNvSpPr/>
          <p:nvPr/>
        </p:nvSpPr>
        <p:spPr>
          <a:xfrm rot="1620000">
            <a:off x="2964998" y="3097414"/>
            <a:ext cx="2018922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V, grupo alimenticio más importante de la dieta. </a:t>
            </a:r>
          </a:p>
        </p:txBody>
      </p:sp>
      <p:sp>
        <p:nvSpPr>
          <p:cNvPr id="374" name="Shape 374"/>
          <p:cNvSpPr/>
          <p:nvPr/>
        </p:nvSpPr>
        <p:spPr>
          <a:xfrm rot="2640000">
            <a:off x="3544020" y="2560742"/>
            <a:ext cx="1901677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W, hay que beber entre 6 y 8 vasos al día (en inglés)</a:t>
            </a:r>
          </a:p>
        </p:txBody>
      </p:sp>
      <p:sp>
        <p:nvSpPr>
          <p:cNvPr id="375" name="Shape 375"/>
          <p:cNvSpPr/>
          <p:nvPr/>
        </p:nvSpPr>
        <p:spPr>
          <a:xfrm rot="3300000">
            <a:off x="4078769" y="2131334"/>
            <a:ext cx="1865633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Contiene la X, nombre de la estructura situada al final de la columna</a:t>
            </a:r>
          </a:p>
        </p:txBody>
      </p:sp>
      <p:sp>
        <p:nvSpPr>
          <p:cNvPr id="376" name="Shape 376"/>
          <p:cNvSpPr/>
          <p:nvPr/>
        </p:nvSpPr>
        <p:spPr>
          <a:xfrm>
            <a:off x="9094385" y="1435045"/>
            <a:ext cx="725595" cy="737405"/>
          </a:xfrm>
          <a:prstGeom prst="ellipse">
            <a:avLst/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C</a:t>
            </a:r>
          </a:p>
        </p:txBody>
      </p:sp>
      <p:sp>
        <p:nvSpPr>
          <p:cNvPr id="377" name="Shape 377"/>
          <p:cNvSpPr/>
          <p:nvPr/>
        </p:nvSpPr>
        <p:spPr>
          <a:xfrm rot="4140000">
            <a:off x="4777780" y="1882309"/>
            <a:ext cx="1778355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Contiene la Y, espacio cubierto para realizar actividad física (inglés)</a:t>
            </a:r>
          </a:p>
        </p:txBody>
      </p:sp>
      <p:sp>
        <p:nvSpPr>
          <p:cNvPr id="378" name="Shape 378"/>
          <p:cNvSpPr/>
          <p:nvPr/>
        </p:nvSpPr>
        <p:spPr>
          <a:xfrm rot="5340000">
            <a:off x="5546963" y="1805768"/>
            <a:ext cx="1697207" cy="365126"/>
          </a:xfrm>
          <a:prstGeom prst="rect">
            <a:avLst/>
          </a:prstGeom>
          <a:ln>
            <a:solidFill>
              <a:srgbClr val="FFFFFF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800"/>
            </a:lvl1pPr>
          </a:lstStyle>
          <a:p>
            <a:r>
              <a:t>Comienza por Z, modalidad de baile rítmico moderno. </a:t>
            </a:r>
          </a:p>
        </p:txBody>
      </p:sp>
      <p:sp>
        <p:nvSpPr>
          <p:cNvPr id="379" name="Shape 379"/>
          <p:cNvSpPr/>
          <p:nvPr/>
        </p:nvSpPr>
        <p:spPr>
          <a:xfrm>
            <a:off x="2225235" y="901757"/>
            <a:ext cx="8173331" cy="7871905"/>
          </a:xfrm>
          <a:prstGeom prst="ellipse">
            <a:avLst/>
          </a:prstGeom>
          <a:gradFill>
            <a:gsLst>
              <a:gs pos="0">
                <a:srgbClr val="FBFBFB"/>
              </a:gs>
              <a:gs pos="100000">
                <a:srgbClr val="BEBEBE"/>
              </a:gs>
            </a:gsLst>
            <a:lin ang="5400000"/>
          </a:gra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2400"/>
            </a:pPr>
            <a:endParaRPr/>
          </a:p>
        </p:txBody>
      </p:sp>
      <p:pic>
        <p:nvPicPr>
          <p:cNvPr id="380" name="Picture 379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7341490">
            <a:off x="5246665" y="1970037"/>
            <a:ext cx="3449979" cy="112275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pasted-image.tiff"/>
          <p:cNvPicPr>
            <a:picLocks noChangeAspect="1"/>
          </p:cNvPicPr>
          <p:nvPr/>
        </p:nvPicPr>
        <p:blipFill>
          <a:blip r:embed="rId2">
            <a:extLst/>
          </a:blip>
          <a:srcRect t="12200" b="7306"/>
          <a:stretch>
            <a:fillRect/>
          </a:stretch>
        </p:blipFill>
        <p:spPr>
          <a:xfrm>
            <a:off x="2622351" y="961419"/>
            <a:ext cx="7759917" cy="83283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993</Words>
  <Application>Microsoft Macintosh PowerPoint</Application>
  <PresentationFormat>Custom</PresentationFormat>
  <Paragraphs>189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Juan Pérez</cp:lastModifiedBy>
  <cp:revision>1</cp:revision>
  <dcterms:modified xsi:type="dcterms:W3CDTF">2017-03-11T23:20:48Z</dcterms:modified>
</cp:coreProperties>
</file>